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66" r:id="rId6"/>
    <p:sldId id="268" r:id="rId7"/>
    <p:sldId id="267" r:id="rId8"/>
    <p:sldId id="261" r:id="rId9"/>
    <p:sldId id="269" r:id="rId10"/>
    <p:sldId id="270" r:id="rId11"/>
    <p:sldId id="263" r:id="rId12"/>
    <p:sldId id="264" r:id="rId13"/>
    <p:sldId id="262" r:id="rId14"/>
    <p:sldId id="271" r:id="rId1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A8A7"/>
    <a:srgbClr val="E303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234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014D9C-DA40-465F-8676-C8C89C1CC4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/>
          <a:lstStyle>
            <a:lvl1pPr algn="ctr">
              <a:defRPr sz="6000" cap="small" baseline="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BB44708-C82D-40DC-BEF5-4881E08BE4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7DA7F5B-BD27-4867-856E-B800711DD1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60" y="92360"/>
            <a:ext cx="1800000" cy="1142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027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0424AE-DCB2-467A-8AE3-1D879D17DE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565CE75-7D72-408C-B31C-3D8FAA7FA7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756D9BF-F5A8-493C-B70A-4A76D9EBA8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6D89621-43A7-4944-BD4D-21AF8747187E}" type="datetimeFigureOut">
              <a:rPr lang="fr-FR" smtClean="0"/>
              <a:t>08/06/2021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CAD3BA6-62A2-48CA-A6B4-7A47086AA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78200" y="6035966"/>
            <a:ext cx="8497320" cy="320080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8F5B973-9B38-4412-A8E5-06B5D7E12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3800" y="6173483"/>
            <a:ext cx="563880" cy="36512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56B1E2D7-F857-49D0-8A34-1AE517023182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2939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0424AE-DCB2-467A-8AE3-1D879D17DE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565CE75-7D72-408C-B31C-3D8FAA7FA7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756D9BF-F5A8-493C-B70A-4A76D9EBA8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6D89621-43A7-4944-BD4D-21AF8747187E}" type="datetimeFigureOut">
              <a:rPr lang="fr-FR" smtClean="0"/>
              <a:t>08/06/2021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CAD3BA6-62A2-48CA-A6B4-7A47086AA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78200" y="6035966"/>
            <a:ext cx="8497320" cy="320080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8F5B973-9B38-4412-A8E5-06B5D7E12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3800" y="6173483"/>
            <a:ext cx="563880" cy="36512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56B1E2D7-F857-49D0-8A34-1AE517023182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023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9C3F390-D09D-45BE-87CA-63FA466B7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68CC50A-BEC5-450D-92FA-3A99B4ADB4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209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D1111BD-5466-40F7-99DA-80C49A91B5C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00" y="6035966"/>
            <a:ext cx="1080000" cy="685509"/>
          </a:xfrm>
          <a:prstGeom prst="rect">
            <a:avLst/>
          </a:prstGeom>
        </p:spPr>
      </p:pic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50CA7592-86B4-4259-84A1-2FDAD8C91B57}"/>
              </a:ext>
            </a:extLst>
          </p:cNvPr>
          <p:cNvCxnSpPr>
            <a:cxnSpLocks/>
          </p:cNvCxnSpPr>
          <p:nvPr userDrawn="1"/>
        </p:nvCxnSpPr>
        <p:spPr>
          <a:xfrm>
            <a:off x="1378200" y="6356957"/>
            <a:ext cx="9975600" cy="0"/>
          </a:xfrm>
          <a:prstGeom prst="line">
            <a:avLst/>
          </a:prstGeom>
          <a:ln w="12700">
            <a:solidFill>
              <a:srgbClr val="A8A8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DC67FC8E-475B-4085-83D6-14AD248BED0F}"/>
              </a:ext>
            </a:extLst>
          </p:cNvPr>
          <p:cNvSpPr txBox="1"/>
          <p:nvPr userDrawn="1"/>
        </p:nvSpPr>
        <p:spPr>
          <a:xfrm>
            <a:off x="1378199" y="6374604"/>
            <a:ext cx="99755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kern="1200" spc="1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Nicolas CAMINADE, Sylvan COURTIOL, Pierre DEBAS, Heïa DEXTER, Lucàs VABRE</a:t>
            </a:r>
            <a:endParaRPr lang="fr-FR" sz="1400" spc="100" baseline="0" dirty="0">
              <a:solidFill>
                <a:schemeClr val="tx1"/>
              </a:solidFill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BEB6F2ED-10B8-479C-9F9C-4B6EA97DCF93}"/>
              </a:ext>
            </a:extLst>
          </p:cNvPr>
          <p:cNvSpPr txBox="1"/>
          <p:nvPr userDrawn="1"/>
        </p:nvSpPr>
        <p:spPr>
          <a:xfrm>
            <a:off x="1378200" y="6017796"/>
            <a:ext cx="8497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Projet Interpréteur LIR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DC3348C8-5FEA-4EDC-BB2D-A8D64E9AEBFB}"/>
              </a:ext>
            </a:extLst>
          </p:cNvPr>
          <p:cNvSpPr txBox="1"/>
          <p:nvPr userDrawn="1"/>
        </p:nvSpPr>
        <p:spPr>
          <a:xfrm>
            <a:off x="11352083" y="6170296"/>
            <a:ext cx="689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B98AEBE-0888-4ECF-A48E-996B2B5A16FF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7043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F77376-FEFD-4D70-8475-78FDFB6B8FB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Projet Interpréteur LIR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5AC12D0-7298-43CE-85EA-614403BBE8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2824" y="0"/>
            <a:ext cx="4659176" cy="2309634"/>
          </a:xfrm>
        </p:spPr>
        <p:txBody>
          <a:bodyPr anchor="ctr">
            <a:normAutofit/>
          </a:bodyPr>
          <a:lstStyle/>
          <a:p>
            <a:pPr algn="r"/>
            <a:r>
              <a:rPr lang="fr-FR" sz="1800" kern="1200" spc="1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Nicolas CAMINADE</a:t>
            </a:r>
          </a:p>
          <a:p>
            <a:pPr algn="r"/>
            <a:r>
              <a:rPr lang="fr-FR" sz="1800" kern="1200" spc="1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Sylvan COURTIOL</a:t>
            </a:r>
          </a:p>
          <a:p>
            <a:pPr algn="r"/>
            <a:r>
              <a:rPr lang="fr-FR" sz="1800" kern="1200" spc="1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Pierre DEBAS </a:t>
            </a:r>
          </a:p>
          <a:p>
            <a:pPr algn="r"/>
            <a:r>
              <a:rPr lang="fr-FR" sz="1800" kern="1200" spc="1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Heïa DEXTER</a:t>
            </a:r>
          </a:p>
          <a:p>
            <a:pPr algn="r"/>
            <a:r>
              <a:rPr lang="fr-FR" sz="1800" kern="1200" spc="1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Lucàs VABRE</a:t>
            </a:r>
            <a:endParaRPr lang="fr-FR" sz="1800" spc="100" baseline="0" dirty="0">
              <a:solidFill>
                <a:schemeClr val="tx1"/>
              </a:solidFill>
            </a:endParaRPr>
          </a:p>
          <a:p>
            <a:pPr algn="r"/>
            <a:endParaRPr lang="fr-FR" sz="1800" dirty="0"/>
          </a:p>
        </p:txBody>
      </p:sp>
      <p:pic>
        <p:nvPicPr>
          <p:cNvPr id="6" name="Picture 2" descr="Accueil - Baugé Informatique (Assistance et boutique informatique)">
            <a:extLst>
              <a:ext uri="{FF2B5EF4-FFF2-40B4-BE49-F238E27FC236}">
                <a16:creationId xmlns:a16="http://schemas.microsoft.com/office/drawing/2014/main" id="{6175DE3B-5343-4D0B-8303-60E693AC98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1588" y="2888668"/>
            <a:ext cx="6008824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64F3B76C-556A-47D5-95B8-BD946695B219}"/>
              </a:ext>
            </a:extLst>
          </p:cNvPr>
          <p:cNvSpPr txBox="1"/>
          <p:nvPr/>
        </p:nvSpPr>
        <p:spPr>
          <a:xfrm>
            <a:off x="4200524" y="3141376"/>
            <a:ext cx="38576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</a:rPr>
              <a:t>Interpréteur Langage IUT de Rodez, bienvenue !</a:t>
            </a:r>
          </a:p>
          <a:p>
            <a:pPr algn="l"/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</a:rPr>
              <a:t>Entrez vos commandes et instructions après l’invite ? </a:t>
            </a:r>
          </a:p>
          <a:p>
            <a:pPr algn="l"/>
            <a:endParaRPr lang="fr-FR" sz="1200" dirty="0">
              <a:latin typeface="Consolas" panose="020B0609020204030204" pitchFamily="49" charset="0"/>
            </a:endParaRPr>
          </a:p>
          <a:p>
            <a:pPr algn="l"/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</a:rPr>
              <a:t>? charge soutenance.lir</a:t>
            </a:r>
            <a:endParaRPr lang="fr-FR" sz="1200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2B407DB-86A3-42E0-9607-31802A595D99}"/>
              </a:ext>
            </a:extLst>
          </p:cNvPr>
          <p:cNvSpPr txBox="1"/>
          <p:nvPr/>
        </p:nvSpPr>
        <p:spPr>
          <a:xfrm>
            <a:off x="3640616" y="129304"/>
            <a:ext cx="4910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cap="small" dirty="0"/>
              <a:t>Projet tuteuré S2 – DUT Informatique – 2020-2021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ADAE219-8C7F-4044-9EBE-EC97378BF4FB}"/>
              </a:ext>
            </a:extLst>
          </p:cNvPr>
          <p:cNvSpPr txBox="1"/>
          <p:nvPr/>
        </p:nvSpPr>
        <p:spPr>
          <a:xfrm>
            <a:off x="9392131" y="6488668"/>
            <a:ext cx="27998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Soutenance du 10 juin 2021</a:t>
            </a:r>
          </a:p>
        </p:txBody>
      </p:sp>
    </p:spTree>
    <p:extLst>
      <p:ext uri="{BB962C8B-B14F-4D97-AF65-F5344CB8AC3E}">
        <p14:creationId xmlns:p14="http://schemas.microsoft.com/office/powerpoint/2010/main" val="5643345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1B33BB4-7726-4096-A396-724B04219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Conception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7F9A12-426D-4A95-A902-5D220FB98C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Méthodologie de programmation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BE7C8800-B82D-4013-90B8-20D8CC964F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000" y="2272458"/>
            <a:ext cx="5400000" cy="358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java-logo-vector-768x768 - Probytes Web Development Company">
            <a:extLst>
              <a:ext uri="{FF2B5EF4-FFF2-40B4-BE49-F238E27FC236}">
                <a16:creationId xmlns:a16="http://schemas.microsoft.com/office/drawing/2014/main" id="{184FF4BE-2C04-47C5-AA8E-B77139104E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2580" y="532534"/>
            <a:ext cx="1293091" cy="1293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345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05639CC-E558-4BCD-BC7A-B39DCF338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Difficultés rencontrées</a:t>
            </a:r>
          </a:p>
        </p:txBody>
      </p:sp>
      <p:pic>
        <p:nvPicPr>
          <p:cNvPr id="8194" name="Picture 2" descr="Réussir à réussir - Soutien et coaching scolaire à Charlieu">
            <a:extLst>
              <a:ext uri="{FF2B5EF4-FFF2-40B4-BE49-F238E27FC236}">
                <a16:creationId xmlns:a16="http://schemas.microsoft.com/office/drawing/2014/main" id="{4046FDEB-0A18-470B-A81A-8519B1F5FC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" y="1619248"/>
            <a:ext cx="3619500" cy="361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Design-Pattern-GoF-Book - JournalDev">
            <a:extLst>
              <a:ext uri="{FF2B5EF4-FFF2-40B4-BE49-F238E27FC236}">
                <a16:creationId xmlns:a16="http://schemas.microsoft.com/office/drawing/2014/main" id="{7AC6698A-79B9-46FA-BEAA-BA134958D4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78078">
            <a:off x="6105237" y="1742337"/>
            <a:ext cx="1800000" cy="2264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Uncle Bob's Clean Code: Irrelevant in the Age of Full ...">
            <a:extLst>
              <a:ext uri="{FF2B5EF4-FFF2-40B4-BE49-F238E27FC236}">
                <a16:creationId xmlns:a16="http://schemas.microsoft.com/office/drawing/2014/main" id="{216FA16F-4A38-46B1-827B-B11CFEE385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4748">
            <a:off x="7075054" y="3064709"/>
            <a:ext cx="1800000" cy="2326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3528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7BC3CB-548B-4EAC-81A3-9175C3886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Pistes d’améliorations</a:t>
            </a:r>
          </a:p>
        </p:txBody>
      </p:sp>
      <p:pic>
        <p:nvPicPr>
          <p:cNvPr id="9220" name="Picture 4" descr="Insights for Mortgage Professionals - Pepper Money">
            <a:extLst>
              <a:ext uri="{FF2B5EF4-FFF2-40B4-BE49-F238E27FC236}">
                <a16:creationId xmlns:a16="http://schemas.microsoft.com/office/drawing/2014/main" id="{EF65D6ED-3F83-4B38-8620-87B4494EC3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05000"/>
            <a:ext cx="3048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9D54A03F-F763-457F-B3F1-BBECEA330BC4}"/>
              </a:ext>
            </a:extLst>
          </p:cNvPr>
          <p:cNvSpPr txBox="1"/>
          <p:nvPr/>
        </p:nvSpPr>
        <p:spPr>
          <a:xfrm rot="21006857">
            <a:off x="4135579" y="2169418"/>
            <a:ext cx="77829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dirty="0">
                <a:solidFill>
                  <a:schemeClr val="accent1">
                    <a:lumMod val="40000"/>
                    <a:lumOff val="60000"/>
                  </a:schemeClr>
                </a:solidFill>
                <a:latin typeface="Consolas" panose="020B0609020204030204" pitchFamily="49" charset="0"/>
              </a:rPr>
              <a:t>(?:0[1-9]/)|(?:[12](?:/|[0-9]/))|(?:3(?:/|[01]/))|(?:[4-9]/)</a:t>
            </a:r>
            <a:endParaRPr lang="fr-FR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E8D4E2E-539C-4C0A-AF9B-06BD1D60C628}"/>
              </a:ext>
            </a:extLst>
          </p:cNvPr>
          <p:cNvSpPr txBox="1"/>
          <p:nvPr/>
        </p:nvSpPr>
        <p:spPr>
          <a:xfrm>
            <a:off x="3886200" y="1825737"/>
            <a:ext cx="2255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Expression rationnelle</a:t>
            </a:r>
          </a:p>
        </p:txBody>
      </p:sp>
      <p:pic>
        <p:nvPicPr>
          <p:cNvPr id="9222" name="Picture 6" descr="Basics Of Technical Documentation For Engineers ...">
            <a:extLst>
              <a:ext uri="{FF2B5EF4-FFF2-40B4-BE49-F238E27FC236}">
                <a16:creationId xmlns:a16="http://schemas.microsoft.com/office/drawing/2014/main" id="{342FA7C7-5E26-41F8-B94C-B9CE52A1B2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7692" y="4213143"/>
            <a:ext cx="36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6409D3AC-494B-473A-9CE4-9C80DFE7E528}"/>
              </a:ext>
            </a:extLst>
          </p:cNvPr>
          <p:cNvSpPr txBox="1"/>
          <p:nvPr/>
        </p:nvSpPr>
        <p:spPr>
          <a:xfrm>
            <a:off x="3967692" y="3840686"/>
            <a:ext cx="1644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Documentation</a:t>
            </a:r>
          </a:p>
        </p:txBody>
      </p:sp>
    </p:spTree>
    <p:extLst>
      <p:ext uri="{BB962C8B-B14F-4D97-AF65-F5344CB8AC3E}">
        <p14:creationId xmlns:p14="http://schemas.microsoft.com/office/powerpoint/2010/main" val="40510410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43A4E5E9-AC96-42F5-A731-3BC12C4D2E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6000" y="1989471"/>
            <a:ext cx="3600000" cy="287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3965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6142DCF1-7BD9-45F8-93D0-1BAAB1F7F5F8}"/>
              </a:ext>
            </a:extLst>
          </p:cNvPr>
          <p:cNvSpPr txBox="1"/>
          <p:nvPr/>
        </p:nvSpPr>
        <p:spPr>
          <a:xfrm>
            <a:off x="4081462" y="2905780"/>
            <a:ext cx="4029075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sz="2800" dirty="0"/>
              <a:t>Merci de votre attention</a:t>
            </a:r>
          </a:p>
        </p:txBody>
      </p:sp>
    </p:spTree>
    <p:extLst>
      <p:ext uri="{BB962C8B-B14F-4D97-AF65-F5344CB8AC3E}">
        <p14:creationId xmlns:p14="http://schemas.microsoft.com/office/powerpoint/2010/main" val="1370336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11E85B-41AE-4617-AC7A-1F12B8482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Introduction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4E8BF5B7-D76E-4B07-8A5A-04F7E4FDB93E}"/>
              </a:ext>
            </a:extLst>
          </p:cNvPr>
          <p:cNvGrpSpPr/>
          <p:nvPr/>
        </p:nvGrpSpPr>
        <p:grpSpPr>
          <a:xfrm>
            <a:off x="1285875" y="1436324"/>
            <a:ext cx="1440000" cy="1992676"/>
            <a:chOff x="1141549" y="1510688"/>
            <a:chExt cx="1440000" cy="1992676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5DBA171E-F85E-42BC-A10F-D9E5BA657E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1549" y="1600688"/>
              <a:ext cx="1080000" cy="10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Ellipse 3">
              <a:extLst>
                <a:ext uri="{FF2B5EF4-FFF2-40B4-BE49-F238E27FC236}">
                  <a16:creationId xmlns:a16="http://schemas.microsoft.com/office/drawing/2014/main" id="{F6DCDF9B-EA78-417D-B189-12EBA498F7E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31549" y="1510688"/>
              <a:ext cx="1260000" cy="126000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0A56687E-5349-4056-A15D-55A63532F75D}"/>
                </a:ext>
              </a:extLst>
            </p:cNvPr>
            <p:cNvSpPr txBox="1"/>
            <p:nvPr/>
          </p:nvSpPr>
          <p:spPr>
            <a:xfrm>
              <a:off x="1141549" y="2857033"/>
              <a:ext cx="144000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b="1" dirty="0"/>
                <a:t>Chef de projet</a:t>
              </a:r>
            </a:p>
            <a:p>
              <a:pPr algn="ctr"/>
              <a:r>
                <a:rPr lang="fr-FR" dirty="0"/>
                <a:t>Pierre DEBAS</a:t>
              </a:r>
            </a:p>
          </p:txBody>
        </p:sp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D4533CB2-CABC-46B1-BCA8-0E64602DE346}"/>
              </a:ext>
            </a:extLst>
          </p:cNvPr>
          <p:cNvGrpSpPr/>
          <p:nvPr/>
        </p:nvGrpSpPr>
        <p:grpSpPr>
          <a:xfrm>
            <a:off x="4981996" y="1436324"/>
            <a:ext cx="2064411" cy="1992676"/>
            <a:chOff x="2974898" y="1510688"/>
            <a:chExt cx="2064411" cy="1992676"/>
          </a:xfrm>
        </p:grpSpPr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738835AE-5EBC-4E94-AB5E-E78BC71FD7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67103" y="1654783"/>
              <a:ext cx="1080000" cy="1061811"/>
            </a:xfrm>
            <a:prstGeom prst="rect">
              <a:avLst/>
            </a:prstGeom>
          </p:spPr>
        </p:pic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A9E3348D-DC49-4C9B-87DA-05A41A2403BA}"/>
                </a:ext>
              </a:extLst>
            </p:cNvPr>
            <p:cNvGrpSpPr/>
            <p:nvPr/>
          </p:nvGrpSpPr>
          <p:grpSpPr>
            <a:xfrm>
              <a:off x="2974898" y="1510688"/>
              <a:ext cx="2064411" cy="1992676"/>
              <a:chOff x="829343" y="1510688"/>
              <a:chExt cx="2064411" cy="1992676"/>
            </a:xfrm>
          </p:grpSpPr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52F7E957-2861-41A4-9A10-A6D45059C62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31549" y="1510688"/>
                <a:ext cx="1260000" cy="1260000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61A0E60B-B0E3-4A55-ABCD-FF2C3E7906A1}"/>
                  </a:ext>
                </a:extLst>
              </p:cNvPr>
              <p:cNvSpPr txBox="1"/>
              <p:nvPr/>
            </p:nvSpPr>
            <p:spPr>
              <a:xfrm>
                <a:off x="829343" y="2857033"/>
                <a:ext cx="206441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fr-FR" b="1" dirty="0"/>
                  <a:t>Secrétaire de projet</a:t>
                </a:r>
              </a:p>
              <a:p>
                <a:pPr algn="ctr"/>
                <a:r>
                  <a:rPr lang="fr-FR" dirty="0"/>
                  <a:t>Heïa DEXTER</a:t>
                </a:r>
              </a:p>
            </p:txBody>
          </p:sp>
        </p:grpSp>
      </p:grp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004675D9-288C-4D45-91F6-4178F1E59AC4}"/>
              </a:ext>
            </a:extLst>
          </p:cNvPr>
          <p:cNvGrpSpPr/>
          <p:nvPr/>
        </p:nvGrpSpPr>
        <p:grpSpPr>
          <a:xfrm>
            <a:off x="9125138" y="1436324"/>
            <a:ext cx="1794787" cy="2269675"/>
            <a:chOff x="6048531" y="1510688"/>
            <a:chExt cx="1794787" cy="2269675"/>
          </a:xfrm>
        </p:grpSpPr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287598E5-803E-457F-B123-C4C8650C61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3534" y="1600688"/>
              <a:ext cx="1080000" cy="1002203"/>
            </a:xfrm>
            <a:prstGeom prst="rect">
              <a:avLst/>
            </a:prstGeom>
          </p:spPr>
        </p:pic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67AC03AD-527B-4997-BE78-D1E3A91C4250}"/>
                </a:ext>
              </a:extLst>
            </p:cNvPr>
            <p:cNvGrpSpPr/>
            <p:nvPr/>
          </p:nvGrpSpPr>
          <p:grpSpPr>
            <a:xfrm>
              <a:off x="6048531" y="1510688"/>
              <a:ext cx="1794787" cy="2269675"/>
              <a:chOff x="964159" y="1510688"/>
              <a:chExt cx="1794787" cy="2269675"/>
            </a:xfrm>
          </p:grpSpPr>
          <p:sp>
            <p:nvSpPr>
              <p:cNvPr id="14" name="Ellipse 13">
                <a:extLst>
                  <a:ext uri="{FF2B5EF4-FFF2-40B4-BE49-F238E27FC236}">
                    <a16:creationId xmlns:a16="http://schemas.microsoft.com/office/drawing/2014/main" id="{5B1FA490-D16B-4075-AB0F-753B0A02A2A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31549" y="1510688"/>
                <a:ext cx="1260000" cy="1260000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87288127-C7BE-4E6E-9666-573AAB503B0A}"/>
                  </a:ext>
                </a:extLst>
              </p:cNvPr>
              <p:cNvSpPr txBox="1"/>
              <p:nvPr/>
            </p:nvSpPr>
            <p:spPr>
              <a:xfrm>
                <a:off x="964159" y="2857033"/>
                <a:ext cx="1794787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fr-FR" b="1" dirty="0"/>
                  <a:t>Gestionnaire </a:t>
                </a:r>
              </a:p>
              <a:p>
                <a:pPr algn="ctr"/>
                <a:r>
                  <a:rPr lang="fr-FR" b="1" dirty="0"/>
                  <a:t>de configuration</a:t>
                </a:r>
              </a:p>
              <a:p>
                <a:pPr algn="ctr"/>
                <a:r>
                  <a:rPr lang="fr-FR" dirty="0"/>
                  <a:t>Sylvan COURTIOL</a:t>
                </a:r>
              </a:p>
            </p:txBody>
          </p:sp>
        </p:grp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A931B54C-B5FD-436A-AC60-E4493C8B3E4E}"/>
              </a:ext>
            </a:extLst>
          </p:cNvPr>
          <p:cNvGrpSpPr/>
          <p:nvPr/>
        </p:nvGrpSpPr>
        <p:grpSpPr>
          <a:xfrm>
            <a:off x="3023126" y="3705999"/>
            <a:ext cx="1958870" cy="1992676"/>
            <a:chOff x="3882241" y="4206879"/>
            <a:chExt cx="1958870" cy="1992676"/>
          </a:xfrm>
        </p:grpSpPr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717D3935-705A-46B0-86D3-850ED54D87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08772" y="4248262"/>
              <a:ext cx="905807" cy="1080000"/>
            </a:xfrm>
            <a:prstGeom prst="rect">
              <a:avLst/>
            </a:prstGeom>
          </p:spPr>
        </p:pic>
        <p:grpSp>
          <p:nvGrpSpPr>
            <p:cNvPr id="30" name="Groupe 29">
              <a:extLst>
                <a:ext uri="{FF2B5EF4-FFF2-40B4-BE49-F238E27FC236}">
                  <a16:creationId xmlns:a16="http://schemas.microsoft.com/office/drawing/2014/main" id="{F8BB8DD2-EDBA-4D46-AB39-33F84D0B8D8D}"/>
                </a:ext>
              </a:extLst>
            </p:cNvPr>
            <p:cNvGrpSpPr/>
            <p:nvPr/>
          </p:nvGrpSpPr>
          <p:grpSpPr>
            <a:xfrm>
              <a:off x="3882241" y="4206879"/>
              <a:ext cx="1958870" cy="1992676"/>
              <a:chOff x="882113" y="1510688"/>
              <a:chExt cx="1958870" cy="1992676"/>
            </a:xfrm>
          </p:grpSpPr>
          <p:sp>
            <p:nvSpPr>
              <p:cNvPr id="31" name="Ellipse 30">
                <a:extLst>
                  <a:ext uri="{FF2B5EF4-FFF2-40B4-BE49-F238E27FC236}">
                    <a16:creationId xmlns:a16="http://schemas.microsoft.com/office/drawing/2014/main" id="{A2190B27-FD7E-4FAE-BB2E-5E27586582B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31549" y="1510688"/>
                <a:ext cx="1260000" cy="1260000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BD21B0F8-E765-4041-9D34-A7FA915CBD59}"/>
                  </a:ext>
                </a:extLst>
              </p:cNvPr>
              <p:cNvSpPr txBox="1"/>
              <p:nvPr/>
            </p:nvSpPr>
            <p:spPr>
              <a:xfrm>
                <a:off x="882113" y="2857033"/>
                <a:ext cx="195887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fr-FR" b="1" dirty="0"/>
                  <a:t>Développeur</a:t>
                </a:r>
              </a:p>
              <a:p>
                <a:pPr algn="ctr"/>
                <a:r>
                  <a:rPr lang="fr-FR" dirty="0"/>
                  <a:t>Nicolas CAMINADE</a:t>
                </a:r>
              </a:p>
            </p:txBody>
          </p:sp>
        </p:grpSp>
      </p:grp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22937766-01B7-4869-99D3-36B365A81280}"/>
              </a:ext>
            </a:extLst>
          </p:cNvPr>
          <p:cNvGrpSpPr/>
          <p:nvPr/>
        </p:nvGrpSpPr>
        <p:grpSpPr>
          <a:xfrm>
            <a:off x="7468799" y="3705999"/>
            <a:ext cx="1414105" cy="1992676"/>
            <a:chOff x="4154623" y="4206879"/>
            <a:chExt cx="1414105" cy="1992676"/>
          </a:xfrm>
        </p:grpSpPr>
        <p:pic>
          <p:nvPicPr>
            <p:cNvPr id="35" name="Image 34">
              <a:extLst>
                <a:ext uri="{FF2B5EF4-FFF2-40B4-BE49-F238E27FC236}">
                  <a16:creationId xmlns:a16="http://schemas.microsoft.com/office/drawing/2014/main" id="{BF744A1D-2087-4F51-9C86-882C9C57DB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08772" y="4248262"/>
              <a:ext cx="905807" cy="1080000"/>
            </a:xfrm>
            <a:prstGeom prst="rect">
              <a:avLst/>
            </a:prstGeom>
          </p:spPr>
        </p:pic>
        <p:grpSp>
          <p:nvGrpSpPr>
            <p:cNvPr id="36" name="Groupe 35">
              <a:extLst>
                <a:ext uri="{FF2B5EF4-FFF2-40B4-BE49-F238E27FC236}">
                  <a16:creationId xmlns:a16="http://schemas.microsoft.com/office/drawing/2014/main" id="{B03DA57B-25D0-43A8-9E9F-AA43A8818C99}"/>
                </a:ext>
              </a:extLst>
            </p:cNvPr>
            <p:cNvGrpSpPr/>
            <p:nvPr/>
          </p:nvGrpSpPr>
          <p:grpSpPr>
            <a:xfrm>
              <a:off x="4154623" y="4206879"/>
              <a:ext cx="1414105" cy="1992676"/>
              <a:chOff x="1154495" y="1510688"/>
              <a:chExt cx="1414105" cy="1992676"/>
            </a:xfrm>
          </p:grpSpPr>
          <p:sp>
            <p:nvSpPr>
              <p:cNvPr id="37" name="Ellipse 36">
                <a:extLst>
                  <a:ext uri="{FF2B5EF4-FFF2-40B4-BE49-F238E27FC236}">
                    <a16:creationId xmlns:a16="http://schemas.microsoft.com/office/drawing/2014/main" id="{44E9A39D-C282-4AFC-B3E1-31E1D13E671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31549" y="1510688"/>
                <a:ext cx="1260000" cy="1260000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9B4E834E-BDDB-4428-8C98-719EE9544B29}"/>
                  </a:ext>
                </a:extLst>
              </p:cNvPr>
              <p:cNvSpPr txBox="1"/>
              <p:nvPr/>
            </p:nvSpPr>
            <p:spPr>
              <a:xfrm>
                <a:off x="1154495" y="2857033"/>
                <a:ext cx="141410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fr-FR" b="1" dirty="0"/>
                  <a:t>Développeur</a:t>
                </a:r>
              </a:p>
              <a:p>
                <a:pPr algn="ctr"/>
                <a:r>
                  <a:rPr lang="fr-FR" dirty="0"/>
                  <a:t>Lucàs VABRE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9449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0583584-FDDE-405B-86CA-913D3A366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Présentation générale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E5E520B-42CB-482F-8539-291FB3A331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Etude générale du besoin</a:t>
            </a:r>
          </a:p>
        </p:txBody>
      </p:sp>
      <p:pic>
        <p:nvPicPr>
          <p:cNvPr id="2050" name="Picture 2" descr="Accueil - Baugé Informatique (Assistance et boutique informatique)">
            <a:extLst>
              <a:ext uri="{FF2B5EF4-FFF2-40B4-BE49-F238E27FC236}">
                <a16:creationId xmlns:a16="http://schemas.microsoft.com/office/drawing/2014/main" id="{5D5B6056-8F24-4F59-BCBF-BD54922E8C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842"/>
            <a:ext cx="6008824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2C77EB16-4CDD-4F31-B3B0-E1109602EE30}"/>
              </a:ext>
            </a:extLst>
          </p:cNvPr>
          <p:cNvSpPr txBox="1"/>
          <p:nvPr/>
        </p:nvSpPr>
        <p:spPr>
          <a:xfrm>
            <a:off x="1108936" y="2495550"/>
            <a:ext cx="38576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</a:rPr>
              <a:t>Interpréteur Langage IUT de Rodez, bienvenue !</a:t>
            </a:r>
          </a:p>
          <a:p>
            <a:pPr algn="l"/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</a:rPr>
              <a:t>Entrez vos commandes et instructions après l’invite ? </a:t>
            </a:r>
          </a:p>
          <a:p>
            <a:pPr algn="l"/>
            <a:endParaRPr lang="fr-FR" sz="1200" dirty="0">
              <a:latin typeface="Consolas" panose="020B0609020204030204" pitchFamily="49" charset="0"/>
            </a:endParaRPr>
          </a:p>
          <a:p>
            <a:pPr algn="l"/>
            <a:r>
              <a:rPr lang="fr-FR" sz="1200" dirty="0">
                <a:solidFill>
                  <a:srgbClr val="000000"/>
                </a:solidFill>
                <a:latin typeface="Consolas" panose="020B0609020204030204" pitchFamily="49" charset="0"/>
              </a:rPr>
              <a:t>? </a:t>
            </a:r>
            <a:endParaRPr lang="fr-FR" sz="1200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BAFD20C-0F7C-4111-A5AC-E56B842F42FE}"/>
              </a:ext>
            </a:extLst>
          </p:cNvPr>
          <p:cNvSpPr txBox="1"/>
          <p:nvPr/>
        </p:nvSpPr>
        <p:spPr>
          <a:xfrm>
            <a:off x="6008824" y="2242842"/>
            <a:ext cx="527830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Interpréteur LIR</a:t>
            </a:r>
          </a:p>
          <a:p>
            <a:endParaRPr lang="fr-FR" dirty="0"/>
          </a:p>
          <a:p>
            <a:r>
              <a:rPr lang="fr-FR" dirty="0"/>
              <a:t>Programmation en Langage IUT de Rodez</a:t>
            </a:r>
          </a:p>
          <a:p>
            <a:endParaRPr lang="fr-FR" dirty="0"/>
          </a:p>
          <a:p>
            <a:r>
              <a:rPr lang="fr-FR" dirty="0"/>
              <a:t>Fonctionnalités principales 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/>
              <a:t>Editer un programme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/>
              <a:t>Exécuter une commande</a:t>
            </a:r>
          </a:p>
        </p:txBody>
      </p:sp>
    </p:spTree>
    <p:extLst>
      <p:ext uri="{BB962C8B-B14F-4D97-AF65-F5344CB8AC3E}">
        <p14:creationId xmlns:p14="http://schemas.microsoft.com/office/powerpoint/2010/main" val="1177262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0583584-FDDE-405B-86CA-913D3A366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Présentation générale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E5E520B-42CB-482F-8539-291FB3A331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Organisation</a:t>
            </a:r>
          </a:p>
          <a:p>
            <a:pPr marL="0" indent="0">
              <a:buNone/>
            </a:pPr>
            <a:r>
              <a:rPr lang="fr-FR" dirty="0"/>
              <a:t>Gestion de configuration :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C54D75F6-194D-4E28-B51A-3994073101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006000"/>
            <a:ext cx="1800000" cy="42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A326DDD2-8B57-4F43-81A1-1D1E21EC1A33}"/>
              </a:ext>
            </a:extLst>
          </p:cNvPr>
          <p:cNvSpPr txBox="1"/>
          <p:nvPr/>
        </p:nvSpPr>
        <p:spPr>
          <a:xfrm>
            <a:off x="2638200" y="3031093"/>
            <a:ext cx="1952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Eclipse JEE</a:t>
            </a:r>
          </a:p>
        </p:txBody>
      </p:sp>
      <p:pic>
        <p:nvPicPr>
          <p:cNvPr id="3078" name="Picture 6">
            <a:extLst>
              <a:ext uri="{FF2B5EF4-FFF2-40B4-BE49-F238E27FC236}">
                <a16:creationId xmlns:a16="http://schemas.microsoft.com/office/drawing/2014/main" id="{187172A0-8654-44C6-B7FC-1CE4ADC242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8197" y="3885404"/>
            <a:ext cx="7200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990E0AB9-58B9-4101-9ABB-84561F8AEE9E}"/>
              </a:ext>
            </a:extLst>
          </p:cNvPr>
          <p:cNvSpPr txBox="1"/>
          <p:nvPr/>
        </p:nvSpPr>
        <p:spPr>
          <a:xfrm>
            <a:off x="2638196" y="4060738"/>
            <a:ext cx="1952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/>
              <a:t>Modelio</a:t>
            </a:r>
            <a:endParaRPr lang="fr-FR" dirty="0"/>
          </a:p>
        </p:txBody>
      </p:sp>
      <p:pic>
        <p:nvPicPr>
          <p:cNvPr id="3080" name="Picture 8">
            <a:extLst>
              <a:ext uri="{FF2B5EF4-FFF2-40B4-BE49-F238E27FC236}">
                <a16:creationId xmlns:a16="http://schemas.microsoft.com/office/drawing/2014/main" id="{21D44454-79B7-45BD-B30A-9AF6FAD5BA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5090384"/>
            <a:ext cx="1800000" cy="749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BB8905B0-BC0C-41AF-8DD7-3CFCA91DE30D}"/>
              </a:ext>
            </a:extLst>
          </p:cNvPr>
          <p:cNvSpPr txBox="1"/>
          <p:nvPr/>
        </p:nvSpPr>
        <p:spPr>
          <a:xfrm>
            <a:off x="2638197" y="5280483"/>
            <a:ext cx="1952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LaTex</a:t>
            </a:r>
          </a:p>
        </p:txBody>
      </p:sp>
      <p:pic>
        <p:nvPicPr>
          <p:cNvPr id="3082" name="Picture 10">
            <a:extLst>
              <a:ext uri="{FF2B5EF4-FFF2-40B4-BE49-F238E27FC236}">
                <a16:creationId xmlns:a16="http://schemas.microsoft.com/office/drawing/2014/main" id="{BEF65194-D136-401B-9BA8-46487E85EA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996" y="3307194"/>
            <a:ext cx="720000" cy="81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>
            <a:extLst>
              <a:ext uri="{FF2B5EF4-FFF2-40B4-BE49-F238E27FC236}">
                <a16:creationId xmlns:a16="http://schemas.microsoft.com/office/drawing/2014/main" id="{3F047F8D-6B71-4898-950F-E538743919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6409" y="4716804"/>
            <a:ext cx="7200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CD01A723-C9CD-4FCC-887E-721BA190A7AC}"/>
              </a:ext>
            </a:extLst>
          </p:cNvPr>
          <p:cNvSpPr txBox="1"/>
          <p:nvPr/>
        </p:nvSpPr>
        <p:spPr>
          <a:xfrm>
            <a:off x="7355996" y="3528056"/>
            <a:ext cx="1952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Discord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5D9F38DE-54BA-4779-8325-4E0245F71529}"/>
              </a:ext>
            </a:extLst>
          </p:cNvPr>
          <p:cNvSpPr txBox="1"/>
          <p:nvPr/>
        </p:nvSpPr>
        <p:spPr>
          <a:xfrm>
            <a:off x="7355996" y="4892138"/>
            <a:ext cx="1952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GitHub</a:t>
            </a:r>
          </a:p>
        </p:txBody>
      </p:sp>
    </p:spTree>
    <p:extLst>
      <p:ext uri="{BB962C8B-B14F-4D97-AF65-F5344CB8AC3E}">
        <p14:creationId xmlns:p14="http://schemas.microsoft.com/office/powerpoint/2010/main" val="11827209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0583584-FDDE-405B-86CA-913D3A366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Présentation générale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E5E520B-42CB-482F-8539-291FB3A331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Organisation</a:t>
            </a:r>
          </a:p>
          <a:p>
            <a:pPr marL="0" indent="0">
              <a:buNone/>
            </a:pPr>
            <a:r>
              <a:rPr lang="fr-FR" dirty="0"/>
              <a:t>Cycle itératif :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D7A320E-66EC-4900-9C3A-DF362DF5E6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2617" y="2886075"/>
            <a:ext cx="7806766" cy="301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700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0583584-FDDE-405B-86CA-913D3A366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Présentation générale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E5E520B-42CB-482F-8539-291FB3A331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Organisation</a:t>
            </a:r>
          </a:p>
          <a:p>
            <a:pPr marL="0" indent="0">
              <a:buNone/>
            </a:pPr>
            <a:r>
              <a:rPr lang="fr-FR" dirty="0"/>
              <a:t>Travail en binôme :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EFD33E9-E984-4E57-9727-125FEB76D9B5}"/>
              </a:ext>
            </a:extLst>
          </p:cNvPr>
          <p:cNvSpPr txBox="1"/>
          <p:nvPr/>
        </p:nvSpPr>
        <p:spPr>
          <a:xfrm>
            <a:off x="6715125" y="3844905"/>
            <a:ext cx="3648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« pair programming »</a:t>
            </a:r>
          </a:p>
        </p:txBody>
      </p:sp>
      <p:pic>
        <p:nvPicPr>
          <p:cNvPr id="5124" name="Picture 4" descr="fullstack-infographic-week-9-pair-programming-01-1 ...">
            <a:extLst>
              <a:ext uri="{FF2B5EF4-FFF2-40B4-BE49-F238E27FC236}">
                <a16:creationId xmlns:a16="http://schemas.microsoft.com/office/drawing/2014/main" id="{8B1F4494-8384-4B1D-8B13-D474DC1AA4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22" r="49143"/>
          <a:stretch/>
        </p:blipFill>
        <p:spPr bwMode="auto">
          <a:xfrm>
            <a:off x="1552575" y="3060541"/>
            <a:ext cx="3390900" cy="2492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66865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0583584-FDDE-405B-86CA-913D3A366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Présentation générale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E5E520B-42CB-482F-8539-291FB3A331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Organisation</a:t>
            </a:r>
          </a:p>
          <a:p>
            <a:pPr marL="0" indent="0">
              <a:buNone/>
            </a:pPr>
            <a:r>
              <a:rPr lang="fr-FR" dirty="0"/>
              <a:t>Communication distancielle :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5126" name="Picture 6" descr="Formation à distance | Cégep de Matane">
            <a:extLst>
              <a:ext uri="{FF2B5EF4-FFF2-40B4-BE49-F238E27FC236}">
                <a16:creationId xmlns:a16="http://schemas.microsoft.com/office/drawing/2014/main" id="{D0E6638D-259E-4B90-9313-78E9A68C95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030492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F7626D8D-20C0-4444-B524-1CAE29EF95FB}"/>
              </a:ext>
            </a:extLst>
          </p:cNvPr>
          <p:cNvSpPr txBox="1"/>
          <p:nvPr/>
        </p:nvSpPr>
        <p:spPr>
          <a:xfrm>
            <a:off x="2009662" y="4780763"/>
            <a:ext cx="2047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Réunions régulières</a:t>
            </a:r>
          </a:p>
        </p:txBody>
      </p:sp>
      <p:pic>
        <p:nvPicPr>
          <p:cNvPr id="5128" name="Picture 8" descr="Sécurisé son repo distant Git">
            <a:extLst>
              <a:ext uri="{FF2B5EF4-FFF2-40B4-BE49-F238E27FC236}">
                <a16:creationId xmlns:a16="http://schemas.microsoft.com/office/drawing/2014/main" id="{290A0EB7-8C71-40D4-BE38-54BD415694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800" y="2565063"/>
            <a:ext cx="5400000" cy="2730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0353BEA9-4FA2-4DBA-81F2-DE8CB9963E34}"/>
              </a:ext>
            </a:extLst>
          </p:cNvPr>
          <p:cNvSpPr txBox="1"/>
          <p:nvPr/>
        </p:nvSpPr>
        <p:spPr>
          <a:xfrm>
            <a:off x="7629862" y="5246191"/>
            <a:ext cx="2047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Dépôt sur GitHub</a:t>
            </a:r>
          </a:p>
        </p:txBody>
      </p:sp>
    </p:spTree>
    <p:extLst>
      <p:ext uri="{BB962C8B-B14F-4D97-AF65-F5344CB8AC3E}">
        <p14:creationId xmlns:p14="http://schemas.microsoft.com/office/powerpoint/2010/main" val="36092951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The refresh icon loading symbol flat Royalty Free Vector">
            <a:extLst>
              <a:ext uri="{FF2B5EF4-FFF2-40B4-BE49-F238E27FC236}">
                <a16:creationId xmlns:a16="http://schemas.microsoft.com/office/drawing/2014/main" id="{BF936E14-BE3C-4304-88F5-C006D25358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89"/>
          <a:stretch/>
        </p:blipFill>
        <p:spPr bwMode="auto">
          <a:xfrm>
            <a:off x="4291012" y="1769268"/>
            <a:ext cx="3609975" cy="3319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1B33BB4-7726-4096-A396-724B04219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Conception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7F9A12-426D-4A95-A902-5D220FB98C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Modèle de réflexivité</a:t>
            </a:r>
          </a:p>
        </p:txBody>
      </p:sp>
      <p:pic>
        <p:nvPicPr>
          <p:cNvPr id="6148" name="Picture 4" descr="java-logo-vector-768x768 - Probytes Web Development Company">
            <a:extLst>
              <a:ext uri="{FF2B5EF4-FFF2-40B4-BE49-F238E27FC236}">
                <a16:creationId xmlns:a16="http://schemas.microsoft.com/office/drawing/2014/main" id="{CE240E10-4370-4590-9AE1-E9988FA4F4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600" y="2435292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87832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1B33BB4-7726-4096-A396-724B04219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Conception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7F9A12-426D-4A95-A902-5D220FB98C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Découpage </a:t>
            </a:r>
          </a:p>
          <a:p>
            <a:pPr marL="0" indent="0">
              <a:buNone/>
            </a:pPr>
            <a:r>
              <a:rPr lang="fr-FR" dirty="0"/>
              <a:t>et paquetage des classes</a:t>
            </a:r>
          </a:p>
        </p:txBody>
      </p:sp>
      <p:pic>
        <p:nvPicPr>
          <p:cNvPr id="6148" name="Picture 4" descr="java-logo-vector-768x768 - Probytes Web Development Company">
            <a:extLst>
              <a:ext uri="{FF2B5EF4-FFF2-40B4-BE49-F238E27FC236}">
                <a16:creationId xmlns:a16="http://schemas.microsoft.com/office/drawing/2014/main" id="{CE240E10-4370-4590-9AE1-E9988FA4F4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2580" y="532534"/>
            <a:ext cx="1293091" cy="1293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FB39368-178C-4BFB-8C53-6F60B6A02C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846" y="1825625"/>
            <a:ext cx="69437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25132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191</Words>
  <Application>Microsoft Office PowerPoint</Application>
  <PresentationFormat>Grand écran</PresentationFormat>
  <Paragraphs>70</Paragraphs>
  <Slides>14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Consolas</vt:lpstr>
      <vt:lpstr>Thème Office</vt:lpstr>
      <vt:lpstr>Projet Interpréteur LIR</vt:lpstr>
      <vt:lpstr>Introduction</vt:lpstr>
      <vt:lpstr>Présentation générale</vt:lpstr>
      <vt:lpstr>Présentation générale</vt:lpstr>
      <vt:lpstr>Présentation générale</vt:lpstr>
      <vt:lpstr>Présentation générale</vt:lpstr>
      <vt:lpstr>Présentation générale</vt:lpstr>
      <vt:lpstr>Conception</vt:lpstr>
      <vt:lpstr>Conception</vt:lpstr>
      <vt:lpstr>Conception</vt:lpstr>
      <vt:lpstr>Difficultés rencontrées</vt:lpstr>
      <vt:lpstr>Pistes d’améliorations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Sycco www12</dc:creator>
  <cp:lastModifiedBy>Sycco www12</cp:lastModifiedBy>
  <cp:revision>53</cp:revision>
  <dcterms:created xsi:type="dcterms:W3CDTF">2021-06-08T07:16:31Z</dcterms:created>
  <dcterms:modified xsi:type="dcterms:W3CDTF">2021-06-08T12:48:04Z</dcterms:modified>
</cp:coreProperties>
</file>